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5E6-133A-4055-A324-3707CA3B7AB2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52F9-D0DB-40A4-8522-47A68342B4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095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5E6-133A-4055-A324-3707CA3B7AB2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52F9-D0DB-40A4-8522-47A68342B4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03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5E6-133A-4055-A324-3707CA3B7AB2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52F9-D0DB-40A4-8522-47A68342B4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94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5E6-133A-4055-A324-3707CA3B7AB2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52F9-D0DB-40A4-8522-47A68342B4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8400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5E6-133A-4055-A324-3707CA3B7AB2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52F9-D0DB-40A4-8522-47A68342B4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02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5E6-133A-4055-A324-3707CA3B7AB2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52F9-D0DB-40A4-8522-47A68342B4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38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5E6-133A-4055-A324-3707CA3B7AB2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52F9-D0DB-40A4-8522-47A68342B4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058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5E6-133A-4055-A324-3707CA3B7AB2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52F9-D0DB-40A4-8522-47A68342B4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919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5E6-133A-4055-A324-3707CA3B7AB2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52F9-D0DB-40A4-8522-47A68342B4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587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5E6-133A-4055-A324-3707CA3B7AB2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52F9-D0DB-40A4-8522-47A68342B4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17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5E6-133A-4055-A324-3707CA3B7AB2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252F9-D0DB-40A4-8522-47A68342B4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91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3A5E6-133A-4055-A324-3707CA3B7AB2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252F9-D0DB-40A4-8522-47A68342B4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359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209800" y="285750"/>
            <a:ext cx="7772400" cy="928688"/>
          </a:xfrm>
        </p:spPr>
        <p:txBody>
          <a:bodyPr/>
          <a:lstStyle/>
          <a:p>
            <a:pPr eaLnBrk="1" hangingPunct="1"/>
            <a:r>
              <a:rPr lang="pt-BR" altLang="pt-BR" smtClean="0"/>
              <a:t>Salmos na Bíblia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2626" y="1571625"/>
            <a:ext cx="8429625" cy="4643438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pt-BR" sz="3600" b="1" dirty="0"/>
              <a:t>“A  Antiguidade clássica punha discursos na boca dos homens célebres, a bíblica punha salmos: indicação preciosa para o conhecimento da alma de Israel”. A. </a:t>
            </a:r>
            <a:r>
              <a:rPr lang="pt-BR" sz="3600" b="1" dirty="0" err="1"/>
              <a:t>Gelin</a:t>
            </a:r>
            <a:endParaRPr lang="pt-BR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A52D62-FF13-425C-BA29-5165A0CF521A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400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4176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altLang="pt-BR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/>
            </a:r>
            <a:br>
              <a:rPr lang="pt-BR" altLang="pt-BR" b="1" smtClean="0">
                <a:solidFill>
                  <a:srgbClr val="FFFF00"/>
                </a:solidFill>
                <a:latin typeface="Times New Roman" panose="02020603050405020304" pitchFamily="18" charset="0"/>
              </a:rPr>
            </a:br>
            <a:r>
              <a:rPr lang="pt-BR" altLang="pt-BR" b="1" smtClean="0">
                <a:solidFill>
                  <a:srgbClr val="FFFF00"/>
                </a:solidFill>
                <a:latin typeface="Times New Roman" panose="02020603050405020304" pitchFamily="18" charset="0"/>
              </a:rPr>
              <a:t>Porque a numeração dos salmos é diferente?</a:t>
            </a:r>
            <a:br>
              <a:rPr lang="pt-BR" altLang="pt-BR" b="1" smtClean="0">
                <a:solidFill>
                  <a:srgbClr val="FFFF00"/>
                </a:solidFill>
                <a:latin typeface="Times New Roman" panose="02020603050405020304" pitchFamily="18" charset="0"/>
              </a:rPr>
            </a:br>
            <a:endParaRPr lang="pt-BR" altLang="pt-BR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pt-BR" altLang="pt-BR" b="1" i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 numeração dos salmos varia, dependente de onde foi traduzida a Bíblia:</a:t>
            </a:r>
            <a:r>
              <a:rPr lang="pt-BR" altLang="pt-BR" b="1" i="1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pt-BR" altLang="pt-BR" b="1" i="1" smtClean="0">
                <a:solidFill>
                  <a:srgbClr val="FF66FF"/>
                </a:solidFill>
                <a:latin typeface="Times New Roman" panose="02020603050405020304" pitchFamily="18" charset="0"/>
              </a:rPr>
              <a:t>do Latim ou do Hebraico.</a:t>
            </a:r>
          </a:p>
          <a:p>
            <a:pPr eaLnBrk="1" hangingPunct="1"/>
            <a:r>
              <a:rPr lang="pt-BR" altLang="pt-BR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As traduções feitas do Latim (grega-setenta) unem num só os salmos 9 e 10 de numeração hebraica</a:t>
            </a:r>
            <a:r>
              <a:rPr lang="pt-BR" altLang="pt-BR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/>
            <a:endParaRPr lang="pt-BR" altLang="pt-B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E909F9-246B-41E1-902A-411B0074BE85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175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1071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altLang="pt-BR" b="1" i="1" u="sng" smtClean="0">
                <a:solidFill>
                  <a:srgbClr val="FF3300"/>
                </a:solidFill>
                <a:latin typeface="Monotype Corsiva" panose="03010101010201010101" pitchFamily="66" charset="0"/>
              </a:rPr>
              <a:t/>
            </a:r>
            <a:br>
              <a:rPr lang="pt-BR" altLang="pt-BR" b="1" i="1" u="sng" smtClean="0">
                <a:solidFill>
                  <a:srgbClr val="FF3300"/>
                </a:solidFill>
                <a:latin typeface="Monotype Corsiva" panose="03010101010201010101" pitchFamily="66" charset="0"/>
              </a:rPr>
            </a:br>
            <a:r>
              <a:rPr lang="pt-BR" altLang="pt-BR" b="1" i="1" u="sng" smtClean="0">
                <a:solidFill>
                  <a:srgbClr val="FF3300"/>
                </a:solidFill>
                <a:latin typeface="Monotype Corsiva" panose="03010101010201010101" pitchFamily="66" charset="0"/>
              </a:rPr>
              <a:t>Vida X Oração</a:t>
            </a:r>
            <a:br>
              <a:rPr lang="pt-BR" altLang="pt-BR" b="1" i="1" u="sng" smtClean="0">
                <a:solidFill>
                  <a:srgbClr val="FF3300"/>
                </a:solidFill>
                <a:latin typeface="Monotype Corsiva" panose="03010101010201010101" pitchFamily="66" charset="0"/>
              </a:rPr>
            </a:br>
            <a:endParaRPr lang="pt-BR" altLang="pt-BR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809750" y="1143000"/>
            <a:ext cx="8401050" cy="5715000"/>
          </a:xfrm>
        </p:spPr>
        <p:txBody>
          <a:bodyPr/>
          <a:lstStyle/>
          <a:p>
            <a:pPr eaLnBrk="1" hangingPunct="1"/>
            <a:r>
              <a:rPr lang="pt-BR" altLang="pt-BR" b="1" smtClean="0">
                <a:solidFill>
                  <a:srgbClr val="FF3300"/>
                </a:solidFill>
                <a:latin typeface="Monotype Corsiva" panose="03010101010201010101" pitchFamily="66" charset="0"/>
              </a:rPr>
              <a:t>Na oração e no canto dos salmos, podemos ver como a leitura, a profecia, a sabedoria e a lei penetram a vida do povo e a transformava em oração viva, marcada por todo tipo de situações pessoais e coletivas. </a:t>
            </a:r>
          </a:p>
          <a:p>
            <a:pPr eaLnBrk="1" hangingPunct="1"/>
            <a:r>
              <a:rPr lang="pt-BR" altLang="pt-BR" smtClean="0">
                <a:solidFill>
                  <a:srgbClr val="FF3300"/>
                </a:solidFill>
                <a:latin typeface="Monotype Corsiva" panose="03010101010201010101" pitchFamily="66" charset="0"/>
              </a:rPr>
              <a:t>(eram decorados)</a:t>
            </a:r>
          </a:p>
          <a:p>
            <a:pPr eaLnBrk="1" hangingPunct="1">
              <a:buFontTx/>
              <a:buChar char="•"/>
            </a:pPr>
            <a:r>
              <a:rPr lang="pt-BR" altLang="pt-BR" b="1" i="1" smtClean="0">
                <a:solidFill>
                  <a:srgbClr val="CC3300"/>
                </a:solidFill>
                <a:latin typeface="Book Antiqua" panose="02040602050305030304" pitchFamily="18" charset="0"/>
              </a:rPr>
              <a:t>Temos nos salmos um modelo de como a fé penetra a vida. </a:t>
            </a:r>
          </a:p>
          <a:p>
            <a:pPr eaLnBrk="1" hangingPunct="1">
              <a:buFontTx/>
              <a:buChar char="•"/>
            </a:pPr>
            <a:r>
              <a:rPr lang="pt-BR" altLang="pt-BR" b="1" i="1" smtClean="0">
                <a:solidFill>
                  <a:srgbClr val="CC3300"/>
                </a:solidFill>
                <a:latin typeface="Book Antiqua" panose="02040602050305030304" pitchFamily="18" charset="0"/>
              </a:rPr>
              <a:t> um exemplo de como todas as situações podem tornar-se oração</a:t>
            </a:r>
            <a:r>
              <a:rPr lang="pt-BR" altLang="pt-BR" i="1" smtClean="0">
                <a:solidFill>
                  <a:srgbClr val="CC3300"/>
                </a:solidFill>
                <a:latin typeface="Book Antiqua" panose="02040602050305030304" pitchFamily="18" charset="0"/>
              </a:rPr>
              <a:t> </a:t>
            </a:r>
          </a:p>
          <a:p>
            <a:pPr eaLnBrk="1" hangingPunct="1"/>
            <a:r>
              <a:rPr lang="pt-BR" altLang="pt-BR" sz="1800" i="1">
                <a:solidFill>
                  <a:srgbClr val="F8FC60"/>
                </a:solidFill>
                <a:latin typeface="Book Antiqua" panose="02040602050305030304" pitchFamily="18" charset="0"/>
              </a:rPr>
              <a:t>(das alegrias e esperanças, das dores e dos conflitos).</a:t>
            </a:r>
          </a:p>
          <a:p>
            <a:pPr eaLnBrk="1" hangingPunct="1"/>
            <a:endParaRPr lang="pt-BR" altLang="pt-B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861CE36-18B7-406F-AB91-E3A2809F5F4C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566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024188" y="0"/>
            <a:ext cx="5929312" cy="928688"/>
          </a:xfrm>
        </p:spPr>
        <p:txBody>
          <a:bodyPr/>
          <a:lstStyle/>
          <a:p>
            <a:pPr eaLnBrk="1" hangingPunct="1"/>
            <a:r>
              <a:rPr lang="pt-BR" altLang="pt-BR" smtClean="0"/>
              <a:t>Finalidade e lição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524000" y="1214438"/>
            <a:ext cx="8686800" cy="5643562"/>
          </a:xfrm>
        </p:spPr>
        <p:txBody>
          <a:bodyPr/>
          <a:lstStyle/>
          <a:p>
            <a:pPr eaLnBrk="1" hangingPunct="1"/>
            <a:r>
              <a:rPr lang="pt-BR" altLang="pt-BR" b="1" i="1" smtClean="0">
                <a:solidFill>
                  <a:srgbClr val="CC0099"/>
                </a:solidFill>
                <a:latin typeface="Times New Roman" panose="02020603050405020304" pitchFamily="18" charset="0"/>
              </a:rPr>
              <a:t>Os salmos convidam para que nós nos voltemos com atenção para a vida e a história</a:t>
            </a:r>
            <a:r>
              <a:rPr lang="pt-BR" altLang="pt-BR" b="1" i="1" smtClean="0">
                <a:latin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pt-BR" altLang="pt-BR" b="1" smtClean="0">
                <a:solidFill>
                  <a:srgbClr val="CC3300"/>
                </a:solidFill>
                <a:latin typeface="Monotype Corsiva" panose="03010101010201010101" pitchFamily="66" charset="0"/>
              </a:rPr>
              <a:t>Descobrimos Deus sempre presente e disposto a se aliar, para caminhar conosco na luta pela construção do mundo novo.</a:t>
            </a:r>
          </a:p>
          <a:p>
            <a:pPr eaLnBrk="1" hangingPunct="1"/>
            <a:r>
              <a:rPr lang="pt-BR" altLang="pt-BR" b="1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Os salmos são orações que nos conscientizam e engajam na luta dentro dos conflitos. </a:t>
            </a:r>
          </a:p>
          <a:p>
            <a:r>
              <a:rPr lang="pt-BR" altLang="pt-BR" sz="3600" b="1" i="1">
                <a:solidFill>
                  <a:srgbClr val="00B050"/>
                </a:solidFill>
                <a:latin typeface="Times New Roman" panose="02020603050405020304" pitchFamily="18" charset="0"/>
              </a:rPr>
              <a:t>Os salmos são também poesia,  </a:t>
            </a:r>
            <a:r>
              <a:rPr lang="pt-BR" altLang="pt-BR" b="1" i="1" smtClean="0">
                <a:solidFill>
                  <a:srgbClr val="00B050"/>
                </a:solidFill>
                <a:latin typeface="Times New Roman" panose="02020603050405020304" pitchFamily="18" charset="0"/>
              </a:rPr>
              <a:t>que é   a  forma    mais apropriada para expressar os sentimentos diante da realidade da vida.</a:t>
            </a:r>
          </a:p>
          <a:p>
            <a:pPr eaLnBrk="1" hangingPunct="1"/>
            <a:endParaRPr lang="pt-BR" altLang="pt-BR" b="1" i="1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pt-BR" altLang="pt-BR" b="1" smtClean="0">
              <a:solidFill>
                <a:srgbClr val="CC3300"/>
              </a:solidFill>
              <a:latin typeface="Monotype Corsiva" panose="03010101010201010101" pitchFamily="66" charset="0"/>
            </a:endParaRPr>
          </a:p>
          <a:p>
            <a:pPr eaLnBrk="1" hangingPunct="1"/>
            <a:endParaRPr lang="pt-BR" altLang="pt-BR" b="1" smtClean="0">
              <a:solidFill>
                <a:srgbClr val="CC3300"/>
              </a:solidFill>
              <a:latin typeface="Monotype Corsiva" panose="03010101010201010101" pitchFamily="66" charset="0"/>
            </a:endParaRPr>
          </a:p>
          <a:p>
            <a:pPr eaLnBrk="1" hangingPunct="1"/>
            <a:endParaRPr lang="pt-BR" altLang="pt-BR" b="1" smtClean="0">
              <a:solidFill>
                <a:srgbClr val="CC3300"/>
              </a:solidFill>
              <a:latin typeface="Monotype Corsiva" panose="03010101010201010101" pitchFamily="66" charset="0"/>
            </a:endParaRPr>
          </a:p>
          <a:p>
            <a:pPr eaLnBrk="1" hangingPunct="1"/>
            <a:endParaRPr lang="pt-BR" altLang="pt-B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EAC300-4835-404A-982C-344FC30A5F03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764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Fonte - origem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b="1" smtClean="0">
                <a:solidFill>
                  <a:schemeClr val="accent2"/>
                </a:solidFill>
                <a:latin typeface="Monotype Corsiva" panose="03010101010201010101" pitchFamily="66" charset="0"/>
              </a:rPr>
              <a:t>Os salmos são como nossas cidades: ruas largas ou estreitas, retas ou curvas, planas ou inclinadas; praças em que encontramos pessoas cantando, chorando, pedindo, ensinando.</a:t>
            </a:r>
          </a:p>
          <a:p>
            <a:pPr eaLnBrk="1" hangingPunct="1"/>
            <a:r>
              <a:rPr lang="pt-BR" altLang="pt-BR" b="1" smtClean="0">
                <a:solidFill>
                  <a:srgbClr val="FF0000"/>
                </a:solidFill>
                <a:latin typeface="Monotype Corsiva" panose="03010101010201010101" pitchFamily="66" charset="0"/>
              </a:rPr>
              <a:t>Quem criava um salmo não estava preocupado em escrevê-lo, simplesmente manifestava diante de Deus e das pessoas sua situação de sofrimento, alegria, confiança, louvor.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pt-BR" altLang="pt-B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99D12AA-9E16-4862-AC1F-7B823D8E1F3D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607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540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altLang="pt-BR" b="1" smtClean="0">
                <a:solidFill>
                  <a:schemeClr val="accent2"/>
                </a:solidFill>
              </a:rPr>
              <a:t>Os Salmos</a:t>
            </a:r>
            <a:endParaRPr lang="pt-BR" altLang="pt-BR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524000" y="1214439"/>
            <a:ext cx="9144000" cy="4911725"/>
          </a:xfrm>
        </p:spPr>
        <p:txBody>
          <a:bodyPr/>
          <a:lstStyle/>
          <a:p>
            <a:pPr eaLnBrk="1" hangingPunct="1"/>
            <a:r>
              <a:rPr lang="pt-BR" altLang="pt-BR" sz="3600" b="1">
                <a:solidFill>
                  <a:srgbClr val="00B050"/>
                </a:solidFill>
              </a:rPr>
              <a:t>são cheios de comparações, símbolos, imagens.</a:t>
            </a:r>
          </a:p>
          <a:p>
            <a:pPr eaLnBrk="1" hangingPunct="1"/>
            <a:r>
              <a:rPr lang="pt-BR" altLang="pt-BR" sz="3600" b="1">
                <a:solidFill>
                  <a:srgbClr val="00B050"/>
                </a:solidFill>
              </a:rPr>
              <a:t> É o modo mais forte de uma pessoa expressar o que está sentindo e vivendo</a:t>
            </a:r>
            <a:r>
              <a:rPr lang="pt-BR" altLang="pt-BR" b="1" smtClean="0">
                <a:solidFill>
                  <a:srgbClr val="00B050"/>
                </a:solidFill>
              </a:rPr>
              <a:t>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t-BR" altLang="pt-BR" b="1" smtClean="0">
                <a:solidFill>
                  <a:srgbClr val="00B050"/>
                </a:solidFill>
              </a:rPr>
              <a:t>Ex.: Para mostrar a ganância e a violência dos opressores o Salmista os compara ao Leão que estraçalha a vítima (Sl 7,3).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t-BR" altLang="pt-BR" b="1" smtClean="0">
                <a:solidFill>
                  <a:srgbClr val="00B050"/>
                </a:solidFill>
              </a:rPr>
              <a:t>Para dizer que Deus toma partido do justo – descreve Deus como guerreiro (Sl 7,13-14).</a:t>
            </a:r>
          </a:p>
          <a:p>
            <a:pPr eaLnBrk="1" hangingPunct="1"/>
            <a:endParaRPr lang="pt-BR" altLang="pt-B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4F83E5-F705-421C-906E-48B729F2A1F7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14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871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10001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altLang="pt-BR" b="1" smtClean="0">
                <a:solidFill>
                  <a:srgbClr val="0000FF"/>
                </a:solidFill>
              </a:rPr>
              <a:t/>
            </a:r>
            <a:br>
              <a:rPr lang="pt-BR" altLang="pt-BR" b="1" smtClean="0">
                <a:solidFill>
                  <a:srgbClr val="0000FF"/>
                </a:solidFill>
              </a:rPr>
            </a:br>
            <a:r>
              <a:rPr lang="pt-BR" altLang="pt-BR" b="1" smtClean="0">
                <a:solidFill>
                  <a:srgbClr val="0000FF"/>
                </a:solidFill>
              </a:rPr>
              <a:t>Salmos Súplicas Individuais e coletivos</a:t>
            </a:r>
            <a:br>
              <a:rPr lang="pt-BR" altLang="pt-BR" b="1" smtClean="0">
                <a:solidFill>
                  <a:srgbClr val="0000FF"/>
                </a:solidFill>
              </a:rPr>
            </a:br>
            <a:endParaRPr lang="pt-BR" altLang="pt-BR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524000" y="1143000"/>
            <a:ext cx="9144000" cy="5429250"/>
          </a:xfrm>
        </p:spPr>
        <p:txBody>
          <a:bodyPr/>
          <a:lstStyle/>
          <a:p>
            <a:pPr eaLnBrk="1" hangingPunct="1"/>
            <a:r>
              <a:rPr lang="pt-BR" altLang="pt-BR" b="1" u="sng" smtClean="0">
                <a:solidFill>
                  <a:srgbClr val="FF3300"/>
                </a:solidFill>
              </a:rPr>
              <a:t>Súplica é a oração</a:t>
            </a:r>
            <a:r>
              <a:rPr lang="pt-BR" altLang="pt-BR" b="1" smtClean="0">
                <a:solidFill>
                  <a:srgbClr val="0000FF"/>
                </a:solidFill>
              </a:rPr>
              <a:t> feita na hora do sofrimento, da dor e do desespero.</a:t>
            </a:r>
          </a:p>
          <a:p>
            <a:pPr eaLnBrk="1" hangingPunct="1"/>
            <a:r>
              <a:rPr lang="pt-BR" altLang="pt-BR" b="1" smtClean="0">
                <a:solidFill>
                  <a:srgbClr val="0000FF"/>
                </a:solidFill>
              </a:rPr>
              <a:t>A pessoa ou a comunidade chegou a uma situação crítica e não tem mais a quem recorrer ou no que apoiar.</a:t>
            </a:r>
          </a:p>
          <a:p>
            <a:pPr eaLnBrk="1" hangingPunct="1"/>
            <a:r>
              <a:rPr lang="pt-BR" altLang="pt-BR" b="1" u="sng" smtClean="0">
                <a:solidFill>
                  <a:srgbClr val="FF3300"/>
                </a:solidFill>
              </a:rPr>
              <a:t>Causas</a:t>
            </a:r>
            <a:r>
              <a:rPr lang="pt-BR" altLang="pt-BR" b="1" smtClean="0">
                <a:solidFill>
                  <a:srgbClr val="0000FF"/>
                </a:solidFill>
              </a:rPr>
              <a:t>: Doença, Fome, Desemprego, Injustiça, Morte e perseguições (estruturas injustas).</a:t>
            </a:r>
          </a:p>
          <a:p>
            <a:pPr eaLnBrk="1" hangingPunct="1"/>
            <a:r>
              <a:rPr lang="pt-BR" altLang="pt-BR" b="1" smtClean="0">
                <a:solidFill>
                  <a:srgbClr val="FF3300"/>
                </a:solidFill>
              </a:rPr>
              <a:t>A súplica é ocasião de tomada de consciência</a:t>
            </a:r>
            <a:r>
              <a:rPr lang="pt-BR" altLang="pt-BR" b="1" smtClean="0">
                <a:solidFill>
                  <a:srgbClr val="0000FF"/>
                </a:solidFill>
              </a:rPr>
              <a:t>:</a:t>
            </a:r>
          </a:p>
          <a:p>
            <a:pPr eaLnBrk="1" hangingPunct="1"/>
            <a:r>
              <a:rPr lang="pt-BR" altLang="pt-BR" b="1" smtClean="0">
                <a:solidFill>
                  <a:srgbClr val="0000FF"/>
                </a:solidFill>
              </a:rPr>
              <a:t>Descobrir que não vem de Deus a</a:t>
            </a:r>
          </a:p>
          <a:p>
            <a:pPr eaLnBrk="1" hangingPunct="1"/>
            <a:r>
              <a:rPr lang="pt-BR" altLang="pt-BR" b="1" smtClean="0">
                <a:solidFill>
                  <a:srgbClr val="0000FF"/>
                </a:solidFill>
              </a:rPr>
              <a:t>causa de todos os problemas.</a:t>
            </a:r>
          </a:p>
          <a:p>
            <a:pPr eaLnBrk="1" hangingPunct="1"/>
            <a:endParaRPr lang="pt-BR" altLang="pt-B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D73EC24-E341-4C94-8F4B-6E4E22D4D569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15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52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Rezando a realidade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b="1" u="sng" smtClean="0">
                <a:solidFill>
                  <a:srgbClr val="FF3300"/>
                </a:solidFill>
              </a:rPr>
              <a:t>É um momento catequético</a:t>
            </a:r>
            <a:r>
              <a:rPr lang="pt-BR" altLang="pt-BR" b="1" smtClean="0">
                <a:solidFill>
                  <a:srgbClr val="0000FF"/>
                </a:solidFill>
              </a:rPr>
              <a:t>,em que  a comunidade aprende a ler criticamente a realidade – descobre a vontade de Deus e se compromete no projeto de Deus.</a:t>
            </a:r>
          </a:p>
          <a:p>
            <a:pPr eaLnBrk="1" hangingPunct="1"/>
            <a:endParaRPr lang="pt-BR" altLang="pt-B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0676C9D-B5DF-454D-9D78-DF435C09558F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16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36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3952876" y="214313"/>
            <a:ext cx="4214813" cy="8572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altLang="pt-BR" smtClean="0"/>
              <a:t>Salmos são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1188" y="1285876"/>
            <a:ext cx="8286750" cy="5357813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pt-BR" dirty="0" smtClean="0"/>
              <a:t>Poemas-orações.</a:t>
            </a:r>
          </a:p>
          <a:p>
            <a:pPr algn="just">
              <a:defRPr/>
            </a:pPr>
            <a:r>
              <a:rPr lang="pt-BR" dirty="0" smtClean="0"/>
              <a:t>Mostram a importância da oração na vida dos heróis da história.</a:t>
            </a:r>
          </a:p>
          <a:p>
            <a:pPr algn="just">
              <a:defRPr/>
            </a:pPr>
            <a:r>
              <a:rPr lang="pt-BR" dirty="0" smtClean="0"/>
              <a:t>É reconhecimento de crente bastante perspicaz e bastante contemplativo para apreender, em todos os domínios, a presença eficaz e maravilhosa, do Deus que salva seu povo, que quer salvá-lo e que pode salvá-lo, se ele lhe pedir.</a:t>
            </a:r>
          </a:p>
          <a:p>
            <a:pPr algn="just">
              <a:defRPr/>
            </a:pPr>
            <a:r>
              <a:rPr lang="pt-BR" dirty="0" smtClean="0"/>
              <a:t>Há salmos em toda a bíblia.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15EC119-1DD1-4E94-82D9-2C7E99E9E6F1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072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Salmos na bíblia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809750" y="1600201"/>
            <a:ext cx="8401050" cy="4525963"/>
          </a:xfrm>
        </p:spPr>
        <p:txBody>
          <a:bodyPr/>
          <a:lstStyle/>
          <a:p>
            <a:pPr eaLnBrk="1" hangingPunct="1"/>
            <a:r>
              <a:rPr lang="pt-BR" altLang="pt-BR" smtClean="0"/>
              <a:t>No Antigo Testamento:</a:t>
            </a:r>
          </a:p>
          <a:p>
            <a:pPr eaLnBrk="1" hangingPunct="1"/>
            <a:r>
              <a:rPr lang="pt-BR" altLang="pt-BR" smtClean="0"/>
              <a:t>Ex 15,1-18.21; Dt 32,1-43; 33; Jz 5; </a:t>
            </a:r>
          </a:p>
          <a:p>
            <a:pPr eaLnBrk="1" hangingPunct="1"/>
            <a:r>
              <a:rPr lang="pt-BR" altLang="pt-BR" smtClean="0"/>
              <a:t>1 Sm 2,1-10; 2 Sm 22; 1 Cr 16,8-36;</a:t>
            </a:r>
          </a:p>
          <a:p>
            <a:pPr eaLnBrk="1" hangingPunct="1"/>
            <a:r>
              <a:rPr lang="pt-BR" altLang="pt-BR" smtClean="0"/>
              <a:t>Ne 9,5-37; Tb 3,2-6.11-15; 8,5-7.15-17; 11,14s;</a:t>
            </a:r>
          </a:p>
          <a:p>
            <a:pPr eaLnBrk="1" hangingPunct="1"/>
            <a:r>
              <a:rPr lang="pt-BR" altLang="pt-BR" smtClean="0"/>
              <a:t>13; Jt 9; 16,1-17; Est 4;</a:t>
            </a:r>
          </a:p>
          <a:p>
            <a:pPr eaLnBrk="1" hangingPunct="1"/>
            <a:r>
              <a:rPr lang="pt-BR" altLang="pt-BR" smtClean="0"/>
              <a:t>No Novo Testamento:</a:t>
            </a:r>
          </a:p>
          <a:p>
            <a:pPr eaLnBrk="1" hangingPunct="1"/>
            <a:r>
              <a:rPr lang="pt-BR" altLang="pt-BR" smtClean="0"/>
              <a:t>Lc 1,46-55.68-79; 2,29-32; 10,21s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C845824-C0D5-4631-8659-D2D6D169EE99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540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309939" y="274639"/>
            <a:ext cx="5214937" cy="796925"/>
          </a:xfrm>
        </p:spPr>
        <p:txBody>
          <a:bodyPr/>
          <a:lstStyle/>
          <a:p>
            <a:pPr eaLnBrk="1" hangingPunct="1"/>
            <a:r>
              <a:rPr lang="pt-BR" altLang="pt-BR" smtClean="0"/>
              <a:t>O livro dos salmos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981200" y="1285875"/>
            <a:ext cx="8229600" cy="5143500"/>
          </a:xfrm>
        </p:spPr>
        <p:txBody>
          <a:bodyPr/>
          <a:lstStyle/>
          <a:p>
            <a:pPr eaLnBrk="1" hangingPunct="1"/>
            <a:r>
              <a:rPr lang="pt-BR" altLang="pt-BR" smtClean="0"/>
              <a:t>Os 150 salmos são divididos em 5 livros por fórmulas doxológicas.</a:t>
            </a:r>
          </a:p>
          <a:p>
            <a:pPr eaLnBrk="1" hangingPunct="1"/>
            <a:r>
              <a:rPr lang="pt-BR" altLang="pt-BR" smtClean="0"/>
              <a:t>Estas não fazem parte do salmo.</a:t>
            </a:r>
          </a:p>
          <a:p>
            <a:pPr eaLnBrk="1" hangingPunct="1"/>
            <a:r>
              <a:rPr lang="pt-BR" altLang="pt-BR" smtClean="0"/>
              <a:t>Se encontram em 41,14; 72,18-20; 89,52b; 106,48;150.</a:t>
            </a:r>
          </a:p>
          <a:p>
            <a:pPr eaLnBrk="1" hangingPunct="1"/>
            <a:r>
              <a:rPr lang="pt-BR" altLang="pt-BR" smtClean="0"/>
              <a:t>Lembra os cinco livros da Torá (o Pentateuco).</a:t>
            </a:r>
          </a:p>
          <a:p>
            <a:pPr eaLnBrk="1" hangingPunct="1"/>
            <a:r>
              <a:rPr lang="pt-BR" altLang="pt-BR" smtClean="0"/>
              <a:t>O livro dos salmos não é de um autor.</a:t>
            </a:r>
          </a:p>
          <a:p>
            <a:pPr eaLnBrk="1" hangingPunct="1"/>
            <a:r>
              <a:rPr lang="pt-BR" altLang="pt-BR" smtClean="0"/>
              <a:t>Houve imensa participação na composição dos salmos. </a:t>
            </a:r>
          </a:p>
          <a:p>
            <a:pPr eaLnBrk="1" hangingPunct="1"/>
            <a:endParaRPr lang="pt-BR" altLang="pt-B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832DB79-0178-4503-A025-947A803A4213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072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381251" y="0"/>
            <a:ext cx="7286625" cy="928688"/>
          </a:xfrm>
        </p:spPr>
        <p:txBody>
          <a:bodyPr/>
          <a:lstStyle/>
          <a:p>
            <a:pPr eaLnBrk="1" hangingPunct="1"/>
            <a:r>
              <a:rPr lang="pt-BR" altLang="pt-BR" smtClean="0"/>
              <a:t>Histórico do livro dos salmos?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71564"/>
            <a:ext cx="8229600" cy="578643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pt-BR" dirty="0" smtClean="0"/>
              <a:t>É o livro litúrgico do segundo templo</a:t>
            </a:r>
          </a:p>
          <a:p>
            <a:pPr>
              <a:defRPr/>
            </a:pPr>
            <a:r>
              <a:rPr lang="pt-BR" dirty="0" smtClean="0"/>
              <a:t>Tem origens diversas como mostram os apontamentos dos próprios salmos.</a:t>
            </a:r>
          </a:p>
          <a:p>
            <a:pPr>
              <a:defRPr/>
            </a:pPr>
            <a:r>
              <a:rPr lang="pt-BR" dirty="0" smtClean="0"/>
              <a:t>“muitos deles não foram compostos de uma vez, nem por uma só mão” (L, </a:t>
            </a:r>
            <a:r>
              <a:rPr lang="pt-BR" dirty="0" err="1" smtClean="0"/>
              <a:t>Monloubou</a:t>
            </a:r>
            <a:r>
              <a:rPr lang="pt-BR" dirty="0" smtClean="0"/>
              <a:t>, p 19)</a:t>
            </a:r>
          </a:p>
          <a:p>
            <a:pPr>
              <a:defRPr/>
            </a:pPr>
            <a:r>
              <a:rPr lang="pt-BR" dirty="0" smtClean="0"/>
              <a:t>Foram acrescidos, alterados, adaptados para outras circunstâncias celebradas.</a:t>
            </a:r>
          </a:p>
          <a:p>
            <a:pPr>
              <a:defRPr/>
            </a:pPr>
            <a:r>
              <a:rPr lang="pt-BR" dirty="0" smtClean="0"/>
              <a:t>Há coleções de cânticos anteriores como por exemplo os salmos 3-41 ou 119-133 que são cânticos de romaria.</a:t>
            </a:r>
          </a:p>
          <a:p>
            <a:pPr>
              <a:defRPr/>
            </a:pPr>
            <a:r>
              <a:rPr lang="pt-BR" dirty="0" smtClean="0"/>
              <a:t>Indicam grupos de cantores como: os de </a:t>
            </a:r>
            <a:r>
              <a:rPr lang="pt-BR" dirty="0" err="1" smtClean="0"/>
              <a:t>Asaf</a:t>
            </a:r>
            <a:r>
              <a:rPr lang="pt-BR" dirty="0" smtClean="0"/>
              <a:t>, dos filhos de </a:t>
            </a:r>
            <a:r>
              <a:rPr lang="pt-BR" dirty="0" err="1" smtClean="0"/>
              <a:t>Coré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BCF15A-68BD-4EC2-A4A8-2159CC9B19DD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07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309814" y="274639"/>
            <a:ext cx="6715125" cy="796925"/>
          </a:xfrm>
        </p:spPr>
        <p:txBody>
          <a:bodyPr/>
          <a:lstStyle/>
          <a:p>
            <a:pPr eaLnBrk="1" hangingPunct="1"/>
            <a:r>
              <a:rPr lang="pt-BR" altLang="pt-BR" smtClean="0"/>
              <a:t>O gênero literário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981200" y="1428750"/>
            <a:ext cx="8229600" cy="5143500"/>
          </a:xfrm>
        </p:spPr>
        <p:txBody>
          <a:bodyPr/>
          <a:lstStyle/>
          <a:p>
            <a:pPr eaLnBrk="1" hangingPunct="1"/>
            <a:r>
              <a:rPr lang="pt-BR" altLang="pt-BR" smtClean="0"/>
              <a:t>Há muitos gêneros literários nos salmos:</a:t>
            </a:r>
          </a:p>
          <a:p>
            <a:pPr eaLnBrk="1" hangingPunct="1"/>
            <a:r>
              <a:rPr lang="pt-BR" altLang="pt-BR" smtClean="0"/>
              <a:t>Súplicas</a:t>
            </a:r>
          </a:p>
          <a:p>
            <a:pPr eaLnBrk="1" hangingPunct="1"/>
            <a:r>
              <a:rPr lang="pt-BR" altLang="pt-BR" smtClean="0"/>
              <a:t>Hinos</a:t>
            </a:r>
          </a:p>
          <a:p>
            <a:pPr eaLnBrk="1" hangingPunct="1"/>
            <a:r>
              <a:rPr lang="pt-BR" altLang="pt-BR" smtClean="0"/>
              <a:t>Imprecações</a:t>
            </a:r>
          </a:p>
          <a:p>
            <a:pPr eaLnBrk="1" hangingPunct="1"/>
            <a:r>
              <a:rPr lang="pt-BR" altLang="pt-BR" smtClean="0"/>
              <a:t>Salmos de peregrinação</a:t>
            </a:r>
          </a:p>
          <a:p>
            <a:pPr eaLnBrk="1" hangingPunct="1"/>
            <a:r>
              <a:rPr lang="pt-BR" altLang="pt-BR" smtClean="0"/>
              <a:t>Salmos régios</a:t>
            </a:r>
          </a:p>
          <a:p>
            <a:pPr eaLnBrk="1" hangingPunct="1"/>
            <a:r>
              <a:rPr lang="pt-BR" altLang="pt-BR" smtClean="0"/>
              <a:t>Lamentações</a:t>
            </a:r>
          </a:p>
          <a:p>
            <a:pPr eaLnBrk="1" hangingPunct="1"/>
            <a:endParaRPr lang="pt-BR" altLang="pt-B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981B4C1-D20F-44EE-AD95-FFDBC0ABE1DB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569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Salmos repetidos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72050"/>
          </a:xfrm>
        </p:spPr>
        <p:txBody>
          <a:bodyPr/>
          <a:lstStyle/>
          <a:p>
            <a:pPr eaLnBrk="1" hangingPunct="1"/>
            <a:r>
              <a:rPr lang="pt-BR" altLang="pt-BR" smtClean="0"/>
              <a:t>14 (Javista) e 53(Eloísta)</a:t>
            </a:r>
          </a:p>
          <a:p>
            <a:pPr eaLnBrk="1" hangingPunct="1"/>
            <a:r>
              <a:rPr lang="pt-BR" altLang="pt-BR" smtClean="0"/>
              <a:t>40,14-18  e 70</a:t>
            </a:r>
          </a:p>
          <a:p>
            <a:pPr eaLnBrk="1" hangingPunct="1"/>
            <a:r>
              <a:rPr lang="pt-BR" altLang="pt-BR" smtClean="0"/>
              <a:t>57,8-12  e 108,2-6</a:t>
            </a:r>
          </a:p>
          <a:p>
            <a:pPr eaLnBrk="1" hangingPunct="1"/>
            <a:r>
              <a:rPr lang="pt-BR" altLang="pt-BR" smtClean="0"/>
              <a:t>60,7-14 e 108,7-14</a:t>
            </a:r>
          </a:p>
          <a:p>
            <a:pPr eaLnBrk="1" hangingPunct="1"/>
            <a:r>
              <a:rPr lang="pt-BR" altLang="pt-BR" smtClean="0"/>
              <a:t>18 e 2Sm 22</a:t>
            </a:r>
          </a:p>
          <a:p>
            <a:pPr eaLnBrk="1" hangingPunct="1"/>
            <a:r>
              <a:rPr lang="pt-BR" altLang="pt-BR" smtClean="0"/>
              <a:t>96 + 105,1-5 + 106,1.47s e 1 Cr 16,8-36</a:t>
            </a:r>
          </a:p>
          <a:p>
            <a:pPr eaLnBrk="1" hangingPunct="1"/>
            <a:r>
              <a:rPr lang="pt-BR" altLang="pt-BR" smtClean="0"/>
              <a:t>31,2-4 e 71,1-3</a:t>
            </a:r>
          </a:p>
          <a:p>
            <a:pPr eaLnBrk="1" hangingPunct="1"/>
            <a:r>
              <a:rPr lang="pt-BR" altLang="pt-BR" smtClean="0"/>
              <a:t>96,11-13 e 98,7-9</a:t>
            </a:r>
          </a:p>
          <a:p>
            <a:pPr eaLnBrk="1" hangingPunct="1"/>
            <a:endParaRPr lang="pt-BR" altLang="pt-B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9B89DD-F21A-4570-85C2-E100BD333C3A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721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1000125"/>
          </a:xfrm>
        </p:spPr>
        <p:txBody>
          <a:bodyPr/>
          <a:lstStyle/>
          <a:p>
            <a:pPr eaLnBrk="1" hangingPunct="1"/>
            <a:r>
              <a:rPr lang="pt-BR" altLang="pt-BR" smtClean="0"/>
              <a:t>Algumas características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85860"/>
            <a:ext cx="9144000" cy="5572140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pt-BR" dirty="0" smtClean="0"/>
              <a:t>Personalidade corporativa: mesmo que o sujeito seja a primeira pessoa do singular a maioria das vezes se trata do Povo de Deus.</a:t>
            </a:r>
          </a:p>
          <a:p>
            <a:pPr>
              <a:defRPr/>
            </a:pPr>
            <a:r>
              <a:rPr lang="pt-BR" dirty="0" smtClean="0"/>
              <a:t>As recitações eram feitas em voz alta pois tinham um certo ritmo que precisava ser ouvido. </a:t>
            </a:r>
          </a:p>
          <a:p>
            <a:pPr>
              <a:defRPr/>
            </a:pPr>
            <a:r>
              <a:rPr lang="pt-BR" dirty="0" smtClean="0"/>
              <a:t>Diversas indicações e/ou inclusões que indicam pequenas coleções existentes antes do livro dos salmos: o grupo 3-41 (</a:t>
            </a:r>
            <a:r>
              <a:rPr lang="pt-BR" dirty="0" err="1" smtClean="0"/>
              <a:t>javista</a:t>
            </a:r>
            <a:r>
              <a:rPr lang="pt-BR" dirty="0" smtClean="0"/>
              <a:t>), a coleção mais antiga; outra pequena coleção 51 a 72: do começo do exílio; 73-83 (eloísta) foi acrescida a coleção anterior; </a:t>
            </a:r>
          </a:p>
          <a:p>
            <a:pPr lvl="8">
              <a:defRPr/>
            </a:pPr>
            <a:fld id="{CD1DF8A3-88EC-4F87-B56E-CDB4B89AEE82}" type="slidenum">
              <a:rPr lang="pt-BR" smtClean="0"/>
              <a:pPr lvl="8">
                <a:defRPr/>
              </a:pPr>
              <a:t>8</a:t>
            </a:fld>
            <a:r>
              <a:rPr lang="pt-BR" dirty="0" smtClean="0"/>
              <a:t> </a:t>
            </a:r>
          </a:p>
          <a:p>
            <a:pPr>
              <a:defRPr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F4464BB-9768-4A7E-8A50-F08D846591B8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4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1071563"/>
          </a:xfrm>
        </p:spPr>
        <p:txBody>
          <a:bodyPr/>
          <a:lstStyle/>
          <a:p>
            <a:pPr eaLnBrk="1" hangingPunct="1"/>
            <a:r>
              <a:rPr lang="pt-BR" altLang="pt-BR" smtClean="0"/>
              <a:t>Autores dos salmos?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809750" y="1214438"/>
            <a:ext cx="8572500" cy="5643562"/>
          </a:xfrm>
        </p:spPr>
        <p:txBody>
          <a:bodyPr/>
          <a:lstStyle/>
          <a:p>
            <a:pPr algn="just" eaLnBrk="1" hangingPunct="1"/>
            <a:r>
              <a:rPr lang="pt-BR" altLang="pt-BR" smtClean="0"/>
              <a:t>“Aqui o pensamento de uma paternidade literária parece anacrônico. Em geral a Bíblia identifica o autor de um escrito somente quando está em causa uma mensagem precisa. Os compiladores do saltério propõem , pois, aos usuários de sua obra que cantem os salmos identificando-se, de alguma forma, com Davi, com Moisés, (Sl 90), com Salomão ( Sl 72; 127), quando não lhes propõe que juntem suas vozes às dos levitas,  ‘filhos de Asaf’ e ‘filhos de Coré’” (Beaucamp citado, p 26,  por Monloubou).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9BD6C05-4FA3-439C-BAE1-7E38398A5672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6796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1030</Words>
  <Application>Microsoft Office PowerPoint</Application>
  <PresentationFormat>Widescreen</PresentationFormat>
  <Paragraphs>104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Monotype Corsiva</vt:lpstr>
      <vt:lpstr>Times New Roman</vt:lpstr>
      <vt:lpstr>Tema do Office</vt:lpstr>
      <vt:lpstr>Salmos na Bíblia</vt:lpstr>
      <vt:lpstr>Salmos são</vt:lpstr>
      <vt:lpstr>Salmos na bíblia</vt:lpstr>
      <vt:lpstr>O livro dos salmos</vt:lpstr>
      <vt:lpstr>Histórico do livro dos salmos?</vt:lpstr>
      <vt:lpstr>O gênero literário </vt:lpstr>
      <vt:lpstr>Salmos repetidos</vt:lpstr>
      <vt:lpstr>Algumas características</vt:lpstr>
      <vt:lpstr>Autores dos salmos?</vt:lpstr>
      <vt:lpstr> Porque a numeração dos salmos é diferente? </vt:lpstr>
      <vt:lpstr> Vida X Oração </vt:lpstr>
      <vt:lpstr>Finalidade e lição</vt:lpstr>
      <vt:lpstr>Fonte - origem</vt:lpstr>
      <vt:lpstr>Os Salmos</vt:lpstr>
      <vt:lpstr> Salmos Súplicas Individuais e coletivos </vt:lpstr>
      <vt:lpstr>Rezando a realidade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Salmos na Bíblia</dc:title>
  <dc:creator>marines fraga</dc:creator>
  <cp:lastModifiedBy>marines fraga</cp:lastModifiedBy>
  <cp:revision>1</cp:revision>
  <dcterms:created xsi:type="dcterms:W3CDTF">2014-08-13T15:33:13Z</dcterms:created>
  <dcterms:modified xsi:type="dcterms:W3CDTF">2014-08-13T15:33:18Z</dcterms:modified>
</cp:coreProperties>
</file>